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3" r:id="rId5"/>
    <p:sldId id="261" r:id="rId6"/>
    <p:sldId id="262" r:id="rId7"/>
    <p:sldId id="274" r:id="rId8"/>
    <p:sldId id="273" r:id="rId9"/>
    <p:sldId id="265" r:id="rId10"/>
    <p:sldId id="271" r:id="rId11"/>
    <p:sldId id="269" r:id="rId12"/>
    <p:sldId id="267" r:id="rId13"/>
    <p:sldId id="268" r:id="rId14"/>
    <p:sldId id="270" r:id="rId15"/>
    <p:sldId id="275" r:id="rId16"/>
    <p:sldId id="278" r:id="rId17"/>
    <p:sldId id="272" r:id="rId18"/>
    <p:sldId id="276" r:id="rId19"/>
    <p:sldId id="266" r:id="rId20"/>
    <p:sldId id="279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F8B"/>
    <a:srgbClr val="A9C571"/>
    <a:srgbClr val="FFFF66"/>
    <a:srgbClr val="7A983E"/>
    <a:srgbClr val="7C9B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2013" autoAdjust="0"/>
  </p:normalViewPr>
  <p:slideViewPr>
    <p:cSldViewPr>
      <p:cViewPr varScale="1">
        <p:scale>
          <a:sx n="112" d="100"/>
          <a:sy n="112" d="100"/>
        </p:scale>
        <p:origin x="-160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A2D2-AAB0-4C85-9827-424F8BF9B428}" type="datetimeFigureOut">
              <a:rPr lang="en-US" smtClean="0"/>
              <a:t>4/21/2014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F0EFB-3F2A-420A-B09A-0F1114C0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8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A2D2-AAB0-4C85-9827-424F8BF9B428}" type="datetimeFigureOut">
              <a:rPr lang="en-US" smtClean="0"/>
              <a:t>4/21/2014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F0EFB-3F2A-420A-B09A-0F1114C0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98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A2D2-AAB0-4C85-9827-424F8BF9B428}" type="datetimeFigureOut">
              <a:rPr lang="en-US" smtClean="0"/>
              <a:t>4/21/2014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F0EFB-3F2A-420A-B09A-0F1114C0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9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A2D2-AAB0-4C85-9827-424F8BF9B428}" type="datetimeFigureOut">
              <a:rPr lang="en-US" smtClean="0"/>
              <a:t>4/21/2014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F0EFB-3F2A-420A-B09A-0F1114C0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92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A2D2-AAB0-4C85-9827-424F8BF9B428}" type="datetimeFigureOut">
              <a:rPr lang="en-US" smtClean="0"/>
              <a:t>4/21/2014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F0EFB-3F2A-420A-B09A-0F1114C0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9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A2D2-AAB0-4C85-9827-424F8BF9B428}" type="datetimeFigureOut">
              <a:rPr lang="en-US" smtClean="0"/>
              <a:t>4/21/2014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F0EFB-3F2A-420A-B09A-0F1114C0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8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A2D2-AAB0-4C85-9827-424F8BF9B428}" type="datetimeFigureOut">
              <a:rPr lang="en-US" smtClean="0"/>
              <a:t>4/21/2014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F0EFB-3F2A-420A-B09A-0F1114C0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5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A2D2-AAB0-4C85-9827-424F8BF9B428}" type="datetimeFigureOut">
              <a:rPr lang="en-US" smtClean="0"/>
              <a:t>4/21/2014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F0EFB-3F2A-420A-B09A-0F1114C0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68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A2D2-AAB0-4C85-9827-424F8BF9B428}" type="datetimeFigureOut">
              <a:rPr lang="en-US" smtClean="0"/>
              <a:t>4/21/2014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F0EFB-3F2A-420A-B09A-0F1114C0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55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A2D2-AAB0-4C85-9827-424F8BF9B428}" type="datetimeFigureOut">
              <a:rPr lang="en-US" smtClean="0"/>
              <a:t>4/21/2014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F0EFB-3F2A-420A-B09A-0F1114C0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26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A2D2-AAB0-4C85-9827-424F8BF9B428}" type="datetimeFigureOut">
              <a:rPr lang="en-US" smtClean="0"/>
              <a:t>4/21/2014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F0EFB-3F2A-420A-B09A-0F1114C0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18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7A2D2-AAB0-4C85-9827-424F8BF9B428}" type="datetimeFigureOut">
              <a:rPr lang="en-US" smtClean="0"/>
              <a:t>4/21/2014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F0EFB-3F2A-420A-B09A-0F1114C0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5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38136" y="6400800"/>
            <a:ext cx="8424864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pattFill prst="pct80">
            <a:fgClr>
              <a:srgbClr val="7C9B3F"/>
            </a:fgClr>
            <a:bgClr>
              <a:schemeClr val="bg1"/>
            </a:bgClr>
          </a:patt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14168" y="1447800"/>
            <a:ext cx="723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Sugarcubes" pitchFamily="2" charset="0"/>
              </a:rPr>
              <a:t>A Sustainable and</a:t>
            </a:r>
          </a:p>
          <a:p>
            <a:r>
              <a:rPr lang="en-US" sz="4800" dirty="0" smtClean="0">
                <a:latin typeface="Sugarcubes" pitchFamily="2" charset="0"/>
              </a:rPr>
              <a:t>Progressive Future:</a:t>
            </a:r>
          </a:p>
          <a:p>
            <a:r>
              <a:rPr lang="en-US" sz="4800" dirty="0" err="1" smtClean="0">
                <a:solidFill>
                  <a:srgbClr val="00B050"/>
                </a:solidFill>
                <a:latin typeface="Sugarcubes" pitchFamily="2" charset="0"/>
              </a:rPr>
              <a:t>Cyano</a:t>
            </a:r>
            <a:r>
              <a:rPr lang="en-US" sz="4800" dirty="0">
                <a:latin typeface="Sugarcubes" pitchFamily="2" charset="0"/>
              </a:rPr>
              <a:t> </a:t>
            </a:r>
            <a:r>
              <a:rPr lang="en-US" sz="4800" dirty="0" smtClean="0">
                <a:latin typeface="Sugarcubes" pitchFamily="2" charset="0"/>
              </a:rPr>
              <a:t>Technologies</a:t>
            </a:r>
            <a:endParaRPr lang="en-US" sz="4800" dirty="0">
              <a:latin typeface="Sugarcubes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9519" y="4572000"/>
            <a:ext cx="3886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  <a:latin typeface="Sugarcubes" pitchFamily="2" charset="0"/>
              </a:rPr>
              <a:t>Stephanie Conley</a:t>
            </a:r>
          </a:p>
          <a:p>
            <a:r>
              <a:rPr lang="en-US" sz="3200" dirty="0" smtClean="0">
                <a:solidFill>
                  <a:srgbClr val="00B050"/>
                </a:solidFill>
                <a:latin typeface="Sugarcubes" pitchFamily="2" charset="0"/>
              </a:rPr>
              <a:t>CSE 237D</a:t>
            </a:r>
            <a:endParaRPr lang="en-US" sz="3200" dirty="0">
              <a:solidFill>
                <a:srgbClr val="00B050"/>
              </a:solidFill>
              <a:latin typeface="Sugarcub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19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2697"/>
            <a:ext cx="3826916" cy="659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2819400" y="5486400"/>
            <a:ext cx="1905000" cy="381000"/>
          </a:xfrm>
          <a:prstGeom prst="rightArrow">
            <a:avLst/>
          </a:prstGeom>
          <a:solidFill>
            <a:srgbClr val="B8CF8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2895600" y="838200"/>
            <a:ext cx="2590800" cy="457200"/>
          </a:xfrm>
          <a:prstGeom prst="rightArrow">
            <a:avLst/>
          </a:prstGeom>
          <a:solidFill>
            <a:srgbClr val="B8CF8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895600" y="1447800"/>
            <a:ext cx="2895600" cy="457200"/>
          </a:xfrm>
          <a:prstGeom prst="rightArrow">
            <a:avLst/>
          </a:prstGeom>
          <a:solidFill>
            <a:srgbClr val="B8CF8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819400" y="304800"/>
            <a:ext cx="3818458" cy="304800"/>
          </a:xfrm>
          <a:prstGeom prst="rightArrow">
            <a:avLst/>
          </a:prstGeom>
          <a:solidFill>
            <a:srgbClr val="B8CF8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257145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ugarcubes" pitchFamily="2" charset="0"/>
              </a:rPr>
              <a:t>Light source</a:t>
            </a:r>
            <a:endParaRPr lang="en-US" sz="2000" dirty="0">
              <a:latin typeface="Sugarcubes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822" y="888537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ugarcubes" pitchFamily="2" charset="0"/>
              </a:rPr>
              <a:t>Air/nutrients</a:t>
            </a:r>
            <a:endParaRPr lang="en-US" sz="2000" dirty="0">
              <a:latin typeface="Sugarcubes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0122" y="150489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ugarcubes" pitchFamily="2" charset="0"/>
              </a:rPr>
              <a:t>Waste outlet</a:t>
            </a:r>
            <a:endParaRPr lang="en-US" sz="2000" dirty="0">
              <a:latin typeface="Sugarcubes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892" y="548640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Sugarcubes" pitchFamily="2" charset="0"/>
              </a:rPr>
              <a:t>Photoresistor</a:t>
            </a:r>
            <a:endParaRPr lang="en-US" sz="2000" dirty="0">
              <a:latin typeface="Sugarcub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59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38136" y="6400800"/>
            <a:ext cx="8424864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pattFill prst="pct80">
            <a:fgClr>
              <a:srgbClr val="7C9B3F"/>
            </a:fgClr>
            <a:bgClr>
              <a:schemeClr val="bg1"/>
            </a:bgClr>
          </a:patt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1" y="1219200"/>
            <a:ext cx="8753475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5800" y="381000"/>
            <a:ext cx="461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00B050"/>
                </a:solidFill>
                <a:latin typeface="Sugarcubes" pitchFamily="2" charset="0"/>
              </a:rPr>
              <a:t>Photoresistors</a:t>
            </a:r>
            <a:endParaRPr lang="en-US" sz="4000" dirty="0">
              <a:solidFill>
                <a:srgbClr val="00B050"/>
              </a:solidFill>
              <a:latin typeface="Sugarcub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8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990600"/>
            <a:ext cx="8355335" cy="5669692"/>
          </a:xfrm>
          <a:prstGeom prst="rect">
            <a:avLst/>
          </a:prstGeom>
          <a:solidFill>
            <a:srgbClr val="B8CF8B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04800" y="1524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  <a:latin typeface="Sugarcubes" pitchFamily="2" charset="0"/>
              </a:rPr>
              <a:t>Data Interface</a:t>
            </a:r>
            <a:endParaRPr lang="en-US" sz="3200" dirty="0">
              <a:solidFill>
                <a:srgbClr val="00B050"/>
              </a:solidFill>
              <a:latin typeface="Sugarcub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31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8478384" cy="474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2443" y="3048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  <a:latin typeface="Sugarcubes" pitchFamily="2" charset="0"/>
              </a:rPr>
              <a:t>Data Interface</a:t>
            </a:r>
            <a:endParaRPr lang="en-US" sz="3200" dirty="0">
              <a:solidFill>
                <a:srgbClr val="00B050"/>
              </a:solidFill>
              <a:latin typeface="Sugarcub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37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pattFill prst="pct80">
            <a:fgClr>
              <a:srgbClr val="7C9B3F"/>
            </a:fgClr>
            <a:bgClr>
              <a:schemeClr val="bg1"/>
            </a:bgClr>
          </a:patt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228600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Sugarcubes" pitchFamily="2" charset="0"/>
              </a:rPr>
              <a:t>Alternatives</a:t>
            </a:r>
            <a:endParaRPr lang="en-US" sz="4000" dirty="0">
              <a:solidFill>
                <a:srgbClr val="00B050"/>
              </a:solidFill>
              <a:latin typeface="Sugarcubes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67200" y="1923289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Sugarcubes" pitchFamily="2" charset="0"/>
              </a:rPr>
              <a:t>BeagleBone</a:t>
            </a:r>
            <a:r>
              <a:rPr lang="en-US" sz="2800" dirty="0" smtClean="0">
                <a:latin typeface="Sugarcubes" pitchFamily="2" charset="0"/>
              </a:rPr>
              <a:t> Black</a:t>
            </a:r>
            <a:endParaRPr lang="en-US" sz="2800" dirty="0">
              <a:latin typeface="Sugarcubes" pitchFamily="2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6" y="1143000"/>
            <a:ext cx="3767138" cy="2417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3560123"/>
            <a:ext cx="425340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334000" y="4618696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ugarcubes" pitchFamily="2" charset="0"/>
              </a:rPr>
              <a:t>Raspberry Pi</a:t>
            </a:r>
            <a:endParaRPr lang="en-US" sz="2800" dirty="0">
              <a:latin typeface="Sugarcub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69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pattFill prst="pct80">
            <a:fgClr>
              <a:srgbClr val="7C9B3F"/>
            </a:fgClr>
            <a:bgClr>
              <a:schemeClr val="bg1"/>
            </a:bgClr>
          </a:patt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3400" y="228599"/>
            <a:ext cx="807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err="1" smtClean="0">
                <a:solidFill>
                  <a:srgbClr val="00B050"/>
                </a:solidFill>
                <a:latin typeface="Sugarcubes" pitchFamily="2" charset="0"/>
              </a:rPr>
              <a:t>Altium</a:t>
            </a:r>
            <a:r>
              <a:rPr lang="en-US" sz="4000" u="sng" dirty="0" smtClean="0">
                <a:solidFill>
                  <a:srgbClr val="00B050"/>
                </a:solidFill>
                <a:latin typeface="Sugarcubes" pitchFamily="2" charset="0"/>
              </a:rPr>
              <a:t> </a:t>
            </a:r>
          </a:p>
          <a:p>
            <a:r>
              <a:rPr lang="en-US" sz="4000" dirty="0" smtClean="0">
                <a:solidFill>
                  <a:srgbClr val="00B050"/>
                </a:solidFill>
                <a:latin typeface="Sugarcubes" pitchFamily="2" charset="0"/>
              </a:rPr>
              <a:t>Electronic Design Automation</a:t>
            </a:r>
            <a:endParaRPr lang="en-US" sz="4000" dirty="0">
              <a:solidFill>
                <a:srgbClr val="00B050"/>
              </a:solidFill>
              <a:latin typeface="Sugarcubes" pitchFamily="2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20" y="1752600"/>
            <a:ext cx="8763688" cy="463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140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38136" y="6400800"/>
            <a:ext cx="8424864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pattFill prst="pct80">
            <a:fgClr>
              <a:srgbClr val="7C9B3F"/>
            </a:fgClr>
            <a:bgClr>
              <a:schemeClr val="bg1"/>
            </a:bgClr>
          </a:patt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304800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Sugarcubes" pitchFamily="2" charset="0"/>
              </a:rPr>
              <a:t>Example</a:t>
            </a:r>
            <a:endParaRPr lang="en-US" sz="4000" dirty="0">
              <a:solidFill>
                <a:srgbClr val="00B050"/>
              </a:solidFill>
              <a:latin typeface="Sugarcubes" pitchFamily="2" charset="0"/>
            </a:endParaRPr>
          </a:p>
        </p:txBody>
      </p:sp>
      <p:pic>
        <p:nvPicPr>
          <p:cNvPr id="12290" name="Picture 2" descr="http://blogs.scientificamerican.com/media/inline/blog/Image/iStock-algae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405" y="1600200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04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38136" y="6400800"/>
            <a:ext cx="8424864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pattFill prst="pct80">
            <a:fgClr>
              <a:srgbClr val="7C9B3F"/>
            </a:fgClr>
            <a:bgClr>
              <a:schemeClr val="bg1"/>
            </a:bgClr>
          </a:patt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D-CAB Greenhouses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990600"/>
            <a:ext cx="7237133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990600" y="228600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B050"/>
                </a:solidFill>
                <a:latin typeface="Sugarcubes" pitchFamily="2" charset="0"/>
              </a:rPr>
              <a:t>Cal-CAB</a:t>
            </a:r>
            <a:endParaRPr lang="en-US" sz="4000" dirty="0">
              <a:solidFill>
                <a:srgbClr val="00B050"/>
              </a:solidFill>
              <a:latin typeface="Sugarcub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85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38136" y="6400800"/>
            <a:ext cx="8424864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pattFill prst="pct80">
            <a:fgClr>
              <a:srgbClr val="7C9B3F"/>
            </a:fgClr>
            <a:bgClr>
              <a:schemeClr val="bg1"/>
            </a:bgClr>
          </a:patt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228600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B050"/>
                </a:solidFill>
                <a:latin typeface="Sugarcubes" pitchFamily="2" charset="0"/>
              </a:rPr>
              <a:t>Goals</a:t>
            </a:r>
            <a:endParaRPr lang="en-US" sz="4800" dirty="0">
              <a:solidFill>
                <a:srgbClr val="00B050"/>
              </a:solidFill>
              <a:latin typeface="Sugarcubes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200" y="1371600"/>
            <a:ext cx="71628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ourier New" pitchFamily="49" charset="0"/>
              <a:buChar char="o"/>
            </a:pPr>
            <a:r>
              <a:rPr lang="en-US" sz="3200" dirty="0" smtClean="0">
                <a:latin typeface="Sugarcubes" pitchFamily="2" charset="0"/>
              </a:rPr>
              <a:t>Client Expansion</a:t>
            </a:r>
          </a:p>
          <a:p>
            <a:pPr marL="571500" indent="-571500">
              <a:buFont typeface="Courier New" pitchFamily="49" charset="0"/>
              <a:buChar char="o"/>
            </a:pPr>
            <a:endParaRPr lang="en-US" sz="3200" dirty="0">
              <a:latin typeface="Sugarcubes" pitchFamily="2" charset="0"/>
            </a:endParaRPr>
          </a:p>
          <a:p>
            <a:pPr marL="571500" indent="-571500">
              <a:buFont typeface="Courier New" pitchFamily="49" charset="0"/>
              <a:buChar char="o"/>
            </a:pPr>
            <a:endParaRPr lang="en-US" sz="3200" dirty="0" smtClean="0">
              <a:latin typeface="Sugarcubes" pitchFamily="2" charset="0"/>
            </a:endParaRPr>
          </a:p>
          <a:p>
            <a:pPr marL="571500" indent="-571500">
              <a:buFont typeface="Courier New" pitchFamily="49" charset="0"/>
              <a:buChar char="o"/>
            </a:pPr>
            <a:endParaRPr lang="en-US" sz="3200" dirty="0">
              <a:latin typeface="Sugarcubes" pitchFamily="2" charset="0"/>
            </a:endParaRPr>
          </a:p>
          <a:p>
            <a:endParaRPr lang="en-US" sz="3200" dirty="0" smtClean="0">
              <a:latin typeface="Sugarcubes" pitchFamily="2" charset="0"/>
            </a:endParaRPr>
          </a:p>
          <a:p>
            <a:pPr marL="571500" indent="-57150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3200" dirty="0" smtClean="0">
                <a:latin typeface="Sugarcubes" pitchFamily="2" charset="0"/>
              </a:rPr>
              <a:t>Scalable System</a:t>
            </a:r>
          </a:p>
          <a:p>
            <a:pPr marL="571500" indent="-57150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3200" dirty="0" smtClean="0">
                <a:latin typeface="Sugarcubes" pitchFamily="2" charset="0"/>
              </a:rPr>
              <a:t>User-friendly</a:t>
            </a:r>
          </a:p>
          <a:p>
            <a:pPr marL="571500" indent="-57150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3200" dirty="0" smtClean="0">
                <a:latin typeface="Sugarcubes" pitchFamily="2" charset="0"/>
              </a:rPr>
              <a:t>Out-Sourced PCB Production </a:t>
            </a:r>
            <a:endParaRPr lang="en-US" sz="3200" dirty="0">
              <a:latin typeface="Sugarcubes" pitchFamily="2" charset="0"/>
            </a:endParaRPr>
          </a:p>
        </p:txBody>
      </p:sp>
      <p:pic>
        <p:nvPicPr>
          <p:cNvPr id="11266" name="Picture 2" descr="http://www.stcstorytellers.com/wordpress/wp-content/uploads/2011/04/Salk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38904"/>
            <a:ext cx="3295650" cy="119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earthnetworks.com/portals/0/site_images/partner_logos/logo-Scripp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17" y="2285999"/>
            <a:ext cx="3331483" cy="116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10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38136" y="6400800"/>
            <a:ext cx="8424864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pattFill prst="pct80">
            <a:fgClr>
              <a:srgbClr val="7C9B3F"/>
            </a:fgClr>
            <a:bgClr>
              <a:schemeClr val="bg1"/>
            </a:bgClr>
          </a:patt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35" y="776716"/>
            <a:ext cx="7965011" cy="5304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85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mages.fineartamerica.com/images-medium-large/lm-of-volvox-manfred-k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5400" y="6019800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bg1">
                    <a:lumMod val="95000"/>
                  </a:schemeClr>
                </a:solidFill>
                <a:latin typeface="Sugarcubes" pitchFamily="2" charset="0"/>
              </a:rPr>
              <a:t>Volvox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Sugarcub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7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1" name="Picture 15" descr="http://ucsdnews.ucsd.edu/news_uploads/algaetu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76200"/>
            <a:ext cx="9144001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30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38136" y="6400800"/>
            <a:ext cx="8424864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pattFill prst="pct80">
            <a:fgClr>
              <a:srgbClr val="7C9B3F"/>
            </a:fgClr>
            <a:bgClr>
              <a:schemeClr val="bg1"/>
            </a:bgClr>
          </a:patt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8668" y="1676400"/>
            <a:ext cx="754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rgbClr val="00B050"/>
                </a:solidFill>
                <a:latin typeface="Sugarcubes" pitchFamily="2" charset="0"/>
              </a:rPr>
              <a:t>Thank you</a:t>
            </a:r>
          </a:p>
          <a:p>
            <a:pPr algn="ctr"/>
            <a:endParaRPr lang="en-US" sz="4800" dirty="0">
              <a:solidFill>
                <a:srgbClr val="00B050"/>
              </a:solidFill>
              <a:latin typeface="Sugarcubes" pitchFamily="2" charset="0"/>
            </a:endParaRPr>
          </a:p>
          <a:p>
            <a:pPr algn="ctr"/>
            <a:r>
              <a:rPr lang="en-US" sz="4800" dirty="0" smtClean="0">
                <a:solidFill>
                  <a:srgbClr val="00B050"/>
                </a:solidFill>
                <a:latin typeface="Sugarcubes" pitchFamily="2" charset="0"/>
              </a:rPr>
              <a:t>Questions/Suggestions?</a:t>
            </a:r>
          </a:p>
        </p:txBody>
      </p:sp>
    </p:spTree>
    <p:extLst>
      <p:ext uri="{BB962C8B-B14F-4D97-AF65-F5344CB8AC3E}">
        <p14:creationId xmlns:p14="http://schemas.microsoft.com/office/powerpoint/2010/main" val="200642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shigen.nig.ac.jp/algae/images/strainsimage/nies-009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78"/>
            <a:ext cx="9144000" cy="687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60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38136" y="6400800"/>
            <a:ext cx="8424864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pattFill prst="pct80">
            <a:fgClr>
              <a:srgbClr val="7C9B3F"/>
            </a:fgClr>
            <a:bgClr>
              <a:schemeClr val="bg1"/>
            </a:bgClr>
          </a:patt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43" y="381000"/>
            <a:ext cx="7036357" cy="2179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59" y="3886200"/>
            <a:ext cx="7016757" cy="2387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82321" y="2560170"/>
            <a:ext cx="815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B050"/>
                </a:solidFill>
                <a:latin typeface="Sugarcubes" pitchFamily="2" charset="0"/>
              </a:rPr>
              <a:t>California Center for Algae Biotechnology (Cal-CAB)</a:t>
            </a:r>
            <a:endParaRPr lang="en-US" sz="4000" dirty="0">
              <a:solidFill>
                <a:srgbClr val="00B050"/>
              </a:solidFill>
              <a:latin typeface="Sugarcub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03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564"/>
            <a:ext cx="9144001" cy="684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5486400"/>
            <a:ext cx="403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Sugarcubes" pitchFamily="2" charset="0"/>
              </a:rPr>
              <a:t>C. </a:t>
            </a:r>
            <a:r>
              <a:rPr lang="en-US" sz="4400" dirty="0" err="1">
                <a:latin typeface="Sugarcubes" pitchFamily="2" charset="0"/>
              </a:rPr>
              <a:t>r</a:t>
            </a:r>
            <a:r>
              <a:rPr lang="en-US" sz="4400" dirty="0" err="1" smtClean="0">
                <a:latin typeface="Sugarcubes" pitchFamily="2" charset="0"/>
              </a:rPr>
              <a:t>einhartii</a:t>
            </a:r>
            <a:r>
              <a:rPr lang="en-US" sz="4400" dirty="0" smtClean="0">
                <a:latin typeface="Sugarcubes" pitchFamily="2" charset="0"/>
              </a:rPr>
              <a:t> </a:t>
            </a:r>
            <a:endParaRPr lang="en-US" sz="4400" dirty="0">
              <a:latin typeface="Sugarcub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4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38136" y="6400800"/>
            <a:ext cx="8424864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pattFill prst="pct80">
            <a:fgClr>
              <a:srgbClr val="7C9B3F"/>
            </a:fgClr>
            <a:bgClr>
              <a:schemeClr val="bg1"/>
            </a:bgClr>
          </a:patt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/>
          <p:cNvSpPr>
            <a:spLocks/>
          </p:cNvSpPr>
          <p:nvPr/>
        </p:nvSpPr>
        <p:spPr bwMode="auto">
          <a:xfrm rot="5400000">
            <a:off x="2869986" y="3821496"/>
            <a:ext cx="2066925" cy="1904999"/>
          </a:xfrm>
          <a:prstGeom prst="hexagon">
            <a:avLst>
              <a:gd name="adj" fmla="val 25017"/>
              <a:gd name="vf" fmla="val 115470"/>
            </a:avLst>
          </a:prstGeom>
          <a:solidFill>
            <a:srgbClr val="92D050"/>
          </a:solidFill>
          <a:ln>
            <a:noFill/>
          </a:ln>
        </p:spPr>
        <p:txBody>
          <a:bodyPr/>
          <a:lstStyle/>
          <a:p>
            <a:pPr>
              <a:spcBef>
                <a:spcPct val="20000"/>
              </a:spcBef>
              <a:buFont typeface="Arial" charset="0"/>
              <a:buNone/>
            </a:pPr>
            <a:endParaRPr lang="en-JM" sz="900">
              <a:solidFill>
                <a:srgbClr val="262626"/>
              </a:solidFill>
            </a:endParaRPr>
          </a:p>
        </p:txBody>
      </p:sp>
      <p:sp>
        <p:nvSpPr>
          <p:cNvPr id="14" name="Text Placeholder 4"/>
          <p:cNvSpPr>
            <a:spLocks/>
          </p:cNvSpPr>
          <p:nvPr/>
        </p:nvSpPr>
        <p:spPr bwMode="auto">
          <a:xfrm rot="5400000">
            <a:off x="463035" y="2088635"/>
            <a:ext cx="1893330" cy="1600200"/>
          </a:xfrm>
          <a:prstGeom prst="hexagon">
            <a:avLst>
              <a:gd name="adj" fmla="val 25003"/>
              <a:gd name="vf" fmla="val 115470"/>
            </a:avLst>
          </a:prstGeom>
          <a:solidFill>
            <a:srgbClr val="A9C571"/>
          </a:solidFill>
          <a:ln>
            <a:noFill/>
          </a:ln>
        </p:spPr>
        <p:txBody>
          <a:bodyPr/>
          <a:lstStyle/>
          <a:p>
            <a:pPr>
              <a:spcBef>
                <a:spcPct val="20000"/>
              </a:spcBef>
              <a:buFont typeface="Arial" charset="0"/>
              <a:buNone/>
            </a:pPr>
            <a:endParaRPr lang="en-JM" sz="900">
              <a:solidFill>
                <a:srgbClr val="262626"/>
              </a:solidFill>
            </a:endParaRPr>
          </a:p>
        </p:txBody>
      </p:sp>
      <p:sp>
        <p:nvSpPr>
          <p:cNvPr id="15" name="Text Placeholder 4"/>
          <p:cNvSpPr>
            <a:spLocks/>
          </p:cNvSpPr>
          <p:nvPr/>
        </p:nvSpPr>
        <p:spPr bwMode="auto">
          <a:xfrm rot="5400000">
            <a:off x="2997080" y="1511181"/>
            <a:ext cx="1413905" cy="1202531"/>
          </a:xfrm>
          <a:prstGeom prst="hexagon">
            <a:avLst>
              <a:gd name="adj" fmla="val 25001"/>
              <a:gd name="vf" fmla="val 11547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pPr>
              <a:spcBef>
                <a:spcPct val="20000"/>
              </a:spcBef>
              <a:buFont typeface="Arial" charset="0"/>
              <a:buNone/>
            </a:pPr>
            <a:endParaRPr lang="en-JM" sz="900">
              <a:solidFill>
                <a:srgbClr val="262626"/>
              </a:solidFill>
            </a:endParaRPr>
          </a:p>
        </p:txBody>
      </p:sp>
      <p:sp>
        <p:nvSpPr>
          <p:cNvPr id="16" name="Text Placeholder 4"/>
          <p:cNvSpPr>
            <a:spLocks/>
          </p:cNvSpPr>
          <p:nvPr/>
        </p:nvSpPr>
        <p:spPr bwMode="auto">
          <a:xfrm rot="5400000">
            <a:off x="1626953" y="656573"/>
            <a:ext cx="1200449" cy="1128324"/>
          </a:xfrm>
          <a:prstGeom prst="hexagon">
            <a:avLst>
              <a:gd name="adj" fmla="val 25010"/>
              <a:gd name="vf" fmla="val 11547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  <a:buFont typeface="Arial" charset="0"/>
              <a:buNone/>
            </a:pPr>
            <a:endParaRPr lang="en-JM" sz="900">
              <a:solidFill>
                <a:srgbClr val="262626"/>
              </a:solidFill>
            </a:endParaRPr>
          </a:p>
        </p:txBody>
      </p:sp>
      <p:sp>
        <p:nvSpPr>
          <p:cNvPr id="17" name="Text Placeholder 4"/>
          <p:cNvSpPr>
            <a:spLocks/>
          </p:cNvSpPr>
          <p:nvPr/>
        </p:nvSpPr>
        <p:spPr bwMode="auto">
          <a:xfrm rot="5400000">
            <a:off x="4594225" y="2612508"/>
            <a:ext cx="622300" cy="552450"/>
          </a:xfrm>
          <a:prstGeom prst="hexagon">
            <a:avLst>
              <a:gd name="adj" fmla="val 24995"/>
              <a:gd name="vf" fmla="val 11547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spcBef>
                <a:spcPct val="20000"/>
              </a:spcBef>
              <a:buFont typeface="Arial" charset="0"/>
              <a:buNone/>
            </a:pPr>
            <a:endParaRPr lang="en-JM" sz="900">
              <a:solidFill>
                <a:srgbClr val="262626"/>
              </a:solidFill>
            </a:endParaRPr>
          </a:p>
        </p:txBody>
      </p:sp>
      <p:pic>
        <p:nvPicPr>
          <p:cNvPr id="18" name="Picture 19" descr="bul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739510"/>
            <a:ext cx="3048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Placeholder 4"/>
          <p:cNvSpPr>
            <a:spLocks/>
          </p:cNvSpPr>
          <p:nvPr/>
        </p:nvSpPr>
        <p:spPr bwMode="auto">
          <a:xfrm rot="5400000">
            <a:off x="2391504" y="3150842"/>
            <a:ext cx="622300" cy="552450"/>
          </a:xfrm>
          <a:prstGeom prst="hexagon">
            <a:avLst>
              <a:gd name="adj" fmla="val 24995"/>
              <a:gd name="vf" fmla="val 11547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spcBef>
                <a:spcPct val="20000"/>
              </a:spcBef>
              <a:buFont typeface="Arial" charset="0"/>
              <a:buNone/>
            </a:pPr>
            <a:endParaRPr lang="en-JM" sz="900">
              <a:solidFill>
                <a:srgbClr val="262626"/>
              </a:solidFill>
            </a:endParaRPr>
          </a:p>
        </p:txBody>
      </p:sp>
      <p:pic>
        <p:nvPicPr>
          <p:cNvPr id="20" name="Picture 19" descr="bul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254" y="3272740"/>
            <a:ext cx="3048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0268" y="2441743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ugarcubes" pitchFamily="2" charset="0"/>
              </a:rPr>
              <a:t>Fast Growing</a:t>
            </a:r>
            <a:endParaRPr lang="en-US" sz="2400" dirty="0">
              <a:latin typeface="Sugarcubes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30354" y="454316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ugarcubes" pitchFamily="2" charset="0"/>
              </a:rPr>
              <a:t>Sustainable</a:t>
            </a:r>
            <a:endParaRPr lang="en-US" sz="2400" dirty="0">
              <a:latin typeface="Sugarcubes" pitchFamily="2" charset="0"/>
            </a:endParaRPr>
          </a:p>
        </p:txBody>
      </p:sp>
      <p:sp>
        <p:nvSpPr>
          <p:cNvPr id="23" name="Text Placeholder 4"/>
          <p:cNvSpPr>
            <a:spLocks/>
          </p:cNvSpPr>
          <p:nvPr/>
        </p:nvSpPr>
        <p:spPr bwMode="auto">
          <a:xfrm rot="5400000">
            <a:off x="5100637" y="2811028"/>
            <a:ext cx="2066925" cy="1904999"/>
          </a:xfrm>
          <a:prstGeom prst="hexagon">
            <a:avLst>
              <a:gd name="adj" fmla="val 25017"/>
              <a:gd name="vf" fmla="val 115470"/>
            </a:avLst>
          </a:prstGeom>
          <a:solidFill>
            <a:srgbClr val="FFFF00"/>
          </a:solidFill>
          <a:ln>
            <a:noFill/>
          </a:ln>
        </p:spPr>
        <p:txBody>
          <a:bodyPr/>
          <a:lstStyle/>
          <a:p>
            <a:pPr>
              <a:spcBef>
                <a:spcPct val="20000"/>
              </a:spcBef>
              <a:buFont typeface="Arial" charset="0"/>
              <a:buNone/>
            </a:pPr>
            <a:endParaRPr lang="en-JM" sz="900">
              <a:solidFill>
                <a:srgbClr val="26262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04254" y="3507382"/>
            <a:ext cx="2053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ugarcubes" pitchFamily="2" charset="0"/>
              </a:rPr>
              <a:t>Renewable</a:t>
            </a:r>
            <a:endParaRPr lang="en-US" sz="2400" dirty="0">
              <a:latin typeface="Sugarcubes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00400" y="1820959"/>
            <a:ext cx="1032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ugarcubes" pitchFamily="2" charset="0"/>
              </a:rPr>
              <a:t>Carbon Neutral</a:t>
            </a:r>
            <a:endParaRPr lang="en-US" sz="1600" dirty="0">
              <a:latin typeface="Sugarcubes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86684" y="1005384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ugarcubes" pitchFamily="2" charset="0"/>
              </a:rPr>
              <a:t>Scalable</a:t>
            </a:r>
            <a:endParaRPr lang="en-US" sz="2000" dirty="0">
              <a:latin typeface="Sugarcubes" pitchFamily="2" charset="0"/>
            </a:endParaRPr>
          </a:p>
        </p:txBody>
      </p:sp>
      <p:sp>
        <p:nvSpPr>
          <p:cNvPr id="28" name="Text Placeholder 4"/>
          <p:cNvSpPr>
            <a:spLocks/>
          </p:cNvSpPr>
          <p:nvPr/>
        </p:nvSpPr>
        <p:spPr bwMode="auto">
          <a:xfrm rot="5400000">
            <a:off x="4824412" y="487273"/>
            <a:ext cx="2066925" cy="1904999"/>
          </a:xfrm>
          <a:prstGeom prst="hexagon">
            <a:avLst>
              <a:gd name="adj" fmla="val 25017"/>
              <a:gd name="vf" fmla="val 115470"/>
            </a:avLst>
          </a:prstGeom>
          <a:solidFill>
            <a:srgbClr val="FFFF66"/>
          </a:solidFill>
          <a:ln>
            <a:noFill/>
          </a:ln>
        </p:spPr>
        <p:txBody>
          <a:bodyPr/>
          <a:lstStyle/>
          <a:p>
            <a:pPr>
              <a:spcBef>
                <a:spcPct val="20000"/>
              </a:spcBef>
              <a:buFont typeface="Arial" charset="0"/>
              <a:buNone/>
            </a:pPr>
            <a:endParaRPr lang="en-JM" sz="900">
              <a:solidFill>
                <a:srgbClr val="26262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81574" y="897662"/>
            <a:ext cx="1752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ugarcubes" pitchFamily="2" charset="0"/>
              </a:rPr>
              <a:t>Not Geographic</a:t>
            </a:r>
          </a:p>
          <a:p>
            <a:pPr algn="ctr"/>
            <a:r>
              <a:rPr lang="en-US" sz="2000" dirty="0" smtClean="0">
                <a:latin typeface="Sugarcubes" pitchFamily="2" charset="0"/>
              </a:rPr>
              <a:t>Dependent</a:t>
            </a:r>
            <a:endParaRPr lang="en-US" sz="2000" dirty="0">
              <a:latin typeface="Sugarcubes" pitchFamily="2" charset="0"/>
            </a:endParaRPr>
          </a:p>
        </p:txBody>
      </p:sp>
      <p:sp>
        <p:nvSpPr>
          <p:cNvPr id="30" name="Text Placeholder 4"/>
          <p:cNvSpPr>
            <a:spLocks/>
          </p:cNvSpPr>
          <p:nvPr/>
        </p:nvSpPr>
        <p:spPr bwMode="auto">
          <a:xfrm rot="5400000">
            <a:off x="3592298" y="672747"/>
            <a:ext cx="622300" cy="552450"/>
          </a:xfrm>
          <a:prstGeom prst="hexagon">
            <a:avLst>
              <a:gd name="adj" fmla="val 24995"/>
              <a:gd name="vf" fmla="val 11547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spcBef>
                <a:spcPct val="20000"/>
              </a:spcBef>
              <a:buFont typeface="Arial" charset="0"/>
              <a:buNone/>
            </a:pPr>
            <a:endParaRPr lang="en-JM" sz="900">
              <a:solidFill>
                <a:srgbClr val="262626"/>
              </a:solidFill>
            </a:endParaRPr>
          </a:p>
        </p:txBody>
      </p:sp>
      <p:pic>
        <p:nvPicPr>
          <p:cNvPr id="31" name="Picture 19" descr="bul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264" y="799747"/>
            <a:ext cx="3048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185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38136" y="6400800"/>
            <a:ext cx="8424864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pattFill prst="pct80">
            <a:fgClr>
              <a:srgbClr val="7C9B3F"/>
            </a:fgClr>
            <a:bgClr>
              <a:schemeClr val="bg1"/>
            </a:bgClr>
          </a:patt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4" y="457200"/>
            <a:ext cx="8086725" cy="4813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9600" y="5486400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ugarcubes" pitchFamily="2" charset="0"/>
              </a:rPr>
              <a:t>Source: Utah </a:t>
            </a:r>
            <a:r>
              <a:rPr lang="en-US" sz="2400" dirty="0">
                <a:latin typeface="Sugarcubes" pitchFamily="2" charset="0"/>
              </a:rPr>
              <a:t>State University, http://www.nrel.gov/biomass/pdfs/zemke.pdf</a:t>
            </a:r>
          </a:p>
        </p:txBody>
      </p:sp>
      <p:sp>
        <p:nvSpPr>
          <p:cNvPr id="6" name="Double Bracket 5"/>
          <p:cNvSpPr/>
          <p:nvPr/>
        </p:nvSpPr>
        <p:spPr>
          <a:xfrm>
            <a:off x="6172200" y="2071816"/>
            <a:ext cx="2286000" cy="3124200"/>
          </a:xfrm>
          <a:prstGeom prst="bracketPair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2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38136" y="6400800"/>
            <a:ext cx="8424864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pattFill prst="pct80">
            <a:fgClr>
              <a:srgbClr val="7C9B3F"/>
            </a:fgClr>
            <a:bgClr>
              <a:schemeClr val="bg1"/>
            </a:bgClr>
          </a:patt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66800" y="457200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solidFill>
                  <a:srgbClr val="00B050"/>
                </a:solidFill>
                <a:latin typeface="Sugarcubes" pitchFamily="2" charset="0"/>
              </a:rPr>
              <a:t>CyanoStat</a:t>
            </a:r>
            <a:r>
              <a:rPr lang="en-US" sz="4000" dirty="0" smtClean="0">
                <a:solidFill>
                  <a:srgbClr val="00B050"/>
                </a:solidFill>
                <a:latin typeface="Sugarcubes" pitchFamily="2" charset="0"/>
              </a:rPr>
              <a:t>: Two Weeks</a:t>
            </a:r>
            <a:endParaRPr lang="en-US" sz="4000" dirty="0">
              <a:solidFill>
                <a:srgbClr val="00B050"/>
              </a:solidFill>
              <a:latin typeface="Sugarcubes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0" y="1447800"/>
            <a:ext cx="8445459" cy="4399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90600" y="5841287"/>
            <a:ext cx="2557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ugarcubes" pitchFamily="2" charset="0"/>
              </a:rPr>
              <a:t>Day 1</a:t>
            </a:r>
            <a:endParaRPr lang="en-US" sz="2800" dirty="0">
              <a:latin typeface="Sugarcubes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86200" y="5858188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ugarcubes" pitchFamily="2" charset="0"/>
              </a:rPr>
              <a:t>Day 8</a:t>
            </a:r>
            <a:endParaRPr lang="en-US" sz="2800" dirty="0">
              <a:latin typeface="Sugarcubes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10400" y="5877580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ugarcubes" pitchFamily="2" charset="0"/>
              </a:rPr>
              <a:t>Day 14</a:t>
            </a:r>
            <a:endParaRPr lang="en-US" sz="2800" dirty="0">
              <a:latin typeface="Sugarcub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143000"/>
            <a:ext cx="7548562" cy="553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33400" y="228600"/>
            <a:ext cx="461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00B050"/>
                </a:solidFill>
                <a:latin typeface="Sugarcubes" pitchFamily="2" charset="0"/>
              </a:rPr>
              <a:t>CyanoStat</a:t>
            </a:r>
            <a:endParaRPr lang="en-US" sz="4000" dirty="0">
              <a:solidFill>
                <a:srgbClr val="00B050"/>
              </a:solidFill>
              <a:latin typeface="Sugarcub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59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89</Words>
  <Application>Microsoft Office PowerPoint</Application>
  <PresentationFormat>On-screen Show (4:3)</PresentationFormat>
  <Paragraphs>47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</dc:creator>
  <cp:lastModifiedBy>Stephanie</cp:lastModifiedBy>
  <cp:revision>38</cp:revision>
  <dcterms:created xsi:type="dcterms:W3CDTF">2014-04-21T02:33:47Z</dcterms:created>
  <dcterms:modified xsi:type="dcterms:W3CDTF">2014-04-22T07:28:34Z</dcterms:modified>
</cp:coreProperties>
</file>